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3" r:id="rId4"/>
    <p:sldId id="284" r:id="rId5"/>
    <p:sldId id="285" r:id="rId6"/>
    <p:sldId id="286" r:id="rId7"/>
    <p:sldId id="288" r:id="rId8"/>
    <p:sldId id="289" r:id="rId9"/>
    <p:sldId id="257" r:id="rId10"/>
    <p:sldId id="258" r:id="rId11"/>
    <p:sldId id="259" r:id="rId12"/>
    <p:sldId id="261" r:id="rId13"/>
    <p:sldId id="260" r:id="rId14"/>
    <p:sldId id="287" r:id="rId15"/>
    <p:sldId id="282" r:id="rId16"/>
    <p:sldId id="29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2310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\Desktop\RIO%20PARDO%20EXCEL%2030.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\Desktop\RIO%20PARDO%20EXCEL%2030.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\Desktop\RIO%20PARDO%20EXCEL%2030.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\Desktop\RIO%20PARDO%20EXCEL%2030.1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\Desktop\RIO%20PARDO%20EXCEL%2030.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PIB MUNICIPAL</a:t>
            </a:r>
            <a:r>
              <a:rPr lang="pt-BR" sz="2400" baseline="0" dirty="0"/>
              <a:t> - ATUALIZADO PELO </a:t>
            </a:r>
          </a:p>
          <a:p>
            <a:pPr>
              <a:defRPr sz="2400"/>
            </a:pPr>
            <a:r>
              <a:rPr lang="pt-BR" sz="2400" baseline="0" dirty="0"/>
              <a:t>IGP-M 2018</a:t>
            </a:r>
            <a:endParaRPr lang="pt-BR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2081197151008"/>
          <c:y val="0.27376717377942916"/>
          <c:w val="0.64093469912247403"/>
          <c:h val="0.64634743259076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Planilha1!$D$29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Planilha1!$E$28</c:f>
              <c:strCache>
                <c:ptCount val="1"/>
                <c:pt idx="0">
                  <c:v>PIB</c:v>
                </c:pt>
              </c:strCache>
            </c:strRef>
          </c:cat>
          <c:val>
            <c:numRef>
              <c:f>Planilha1!$E$29</c:f>
              <c:numCache>
                <c:formatCode>#,##0.00</c:formatCode>
                <c:ptCount val="1"/>
                <c:pt idx="0">
                  <c:v>1319270.02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4-463A-9CD7-AED789936095}"/>
            </c:ext>
          </c:extLst>
        </c:ser>
        <c:ser>
          <c:idx val="1"/>
          <c:order val="1"/>
          <c:tx>
            <c:strRef>
              <c:f>Planilha1!$D$30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Planilha1!$E$28</c:f>
              <c:strCache>
                <c:ptCount val="1"/>
                <c:pt idx="0">
                  <c:v>PIB</c:v>
                </c:pt>
              </c:strCache>
            </c:strRef>
          </c:cat>
          <c:val>
            <c:numRef>
              <c:f>Planilha1!$E$30</c:f>
              <c:numCache>
                <c:formatCode>#,##0.00</c:formatCode>
                <c:ptCount val="1"/>
                <c:pt idx="0">
                  <c:v>1811399.04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4-463A-9CD7-AED7899360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494447"/>
        <c:axId val="188372479"/>
      </c:barChart>
      <c:catAx>
        <c:axId val="191494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372479"/>
        <c:crosses val="autoZero"/>
        <c:auto val="1"/>
        <c:lblAlgn val="ctr"/>
        <c:lblOffset val="100"/>
        <c:noMultiLvlLbl val="0"/>
      </c:catAx>
      <c:valAx>
        <c:axId val="188372479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149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/>
              <a:t>PIB</a:t>
            </a:r>
            <a:r>
              <a:rPr lang="pt-BR" sz="2400" baseline="0"/>
              <a:t> PER CAPTA </a:t>
            </a:r>
            <a:r>
              <a:rPr lang="pt-BR" sz="2400" b="0" i="0" u="none" strike="noStrike" baseline="0">
                <a:effectLst/>
              </a:rPr>
              <a:t>- ATUALIZADO PELO IGP-M 2018</a:t>
            </a:r>
            <a:endParaRPr lang="pt-BR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393585739695221"/>
          <c:y val="0.29692313777216084"/>
          <c:w val="0.78043302066073406"/>
          <c:h val="0.62393368525330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Planilha1!$D$29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Planilha1!$F$29</c:f>
              <c:numCache>
                <c:formatCode>#,##0.00</c:formatCode>
                <c:ptCount val="1"/>
                <c:pt idx="0">
                  <c:v>25414.57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5-4F69-906A-05A8B8592C3E}"/>
            </c:ext>
          </c:extLst>
        </c:ser>
        <c:ser>
          <c:idx val="1"/>
          <c:order val="1"/>
          <c:tx>
            <c:strRef>
              <c:f>Planilha1!$D$30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Planilha1!$F$30</c:f>
              <c:numCache>
                <c:formatCode>#,##0.00</c:formatCode>
                <c:ptCount val="1"/>
                <c:pt idx="0">
                  <c:v>33198.31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5-4F69-906A-05A8B8592C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3578943"/>
        <c:axId val="29663199"/>
      </c:barChart>
      <c:catAx>
        <c:axId val="2635789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63199"/>
        <c:crosses val="autoZero"/>
        <c:auto val="1"/>
        <c:lblAlgn val="ctr"/>
        <c:lblOffset val="100"/>
        <c:noMultiLvlLbl val="0"/>
      </c:catAx>
      <c:valAx>
        <c:axId val="29663199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6357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dirty="0"/>
              <a:t>IDH-M</a:t>
            </a:r>
          </a:p>
        </c:rich>
      </c:tx>
      <c:layout>
        <c:manualLayout>
          <c:xMode val="edge"/>
          <c:yMode val="edge"/>
          <c:x val="0.41564589276386693"/>
          <c:y val="2.9156495692261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7696759239833707"/>
          <c:y val="0.21070626521819849"/>
          <c:w val="0.72140178015136269"/>
          <c:h val="0.61228457290784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Planilha1!$C$34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Planilha1!$D$33</c:f>
              <c:strCache>
                <c:ptCount val="1"/>
                <c:pt idx="0">
                  <c:v>idhm</c:v>
                </c:pt>
              </c:strCache>
            </c:strRef>
          </c:cat>
          <c:val>
            <c:numRef>
              <c:f>Planilha1!$D$34</c:f>
              <c:numCache>
                <c:formatCode>General</c:formatCode>
                <c:ptCount val="1"/>
                <c:pt idx="0">
                  <c:v>0.70099999999999996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D-4567-AC19-A184DA2E14C8}"/>
            </c:ext>
          </c:extLst>
        </c:ser>
        <c:ser>
          <c:idx val="1"/>
          <c:order val="1"/>
          <c:tx>
            <c:strRef>
              <c:f>Planilha1!$C$35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Planilha1!$D$33</c:f>
              <c:strCache>
                <c:ptCount val="1"/>
                <c:pt idx="0">
                  <c:v>idhm</c:v>
                </c:pt>
              </c:strCache>
            </c:strRef>
          </c:cat>
          <c:val>
            <c:numRef>
              <c:f>Planilha1!$D$35</c:f>
              <c:numCache>
                <c:formatCode>General</c:formatCode>
                <c:ptCount val="1"/>
                <c:pt idx="0">
                  <c:v>0.77400000000000002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D-4567-AC19-A184DA2E14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0150015"/>
        <c:axId val="308171455"/>
      </c:barChart>
      <c:catAx>
        <c:axId val="360150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171455"/>
        <c:crosses val="autoZero"/>
        <c:auto val="1"/>
        <c:lblAlgn val="ctr"/>
        <c:lblOffset val="100"/>
        <c:noMultiLvlLbl val="0"/>
      </c:catAx>
      <c:valAx>
        <c:axId val="308171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015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913602293619981E-2"/>
          <c:y val="0.19856170471066426"/>
          <c:w val="0.37334519678942119"/>
          <c:h val="6.0162489546863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t-BR"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/>
              <a:t>SAÚDE</a:t>
            </a:r>
          </a:p>
        </c:rich>
      </c:tx>
      <c:layout>
        <c:manualLayout>
          <c:xMode val="edge"/>
          <c:yMode val="edge"/>
          <c:x val="0.40822900510084931"/>
          <c:y val="3.6578672244640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0177255134854804E-4"/>
          <c:y val="0.18455485809566427"/>
          <c:w val="0.54537459988781256"/>
          <c:h val="0.65420671918160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Planilha1!$G$38</c:f>
              <c:strCache>
                <c:ptCount val="1"/>
                <c:pt idx="0">
                  <c:v>Mortalidade Infantil Por Mil Hab.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Planilha1!$H$38</c:f>
              <c:numCache>
                <c:formatCode>General</c:formatCode>
                <c:ptCount val="1"/>
                <c:pt idx="0">
                  <c:v>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9-4D3C-AE01-B35511C2849C}"/>
            </c:ext>
          </c:extLst>
        </c:ser>
        <c:ser>
          <c:idx val="1"/>
          <c:order val="1"/>
          <c:tx>
            <c:strRef>
              <c:f>Planilha1!$G$39</c:f>
              <c:strCache>
                <c:ptCount val="1"/>
                <c:pt idx="0">
                  <c:v>Estabelecimentos de Saúde SUS 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Planilha1!$H$39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9-4D3C-AE01-B35511C284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7731552"/>
        <c:axId val="2109776656"/>
      </c:barChart>
      <c:catAx>
        <c:axId val="2107731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9776656"/>
        <c:crosses val="autoZero"/>
        <c:auto val="1"/>
        <c:lblAlgn val="ctr"/>
        <c:lblOffset val="100"/>
        <c:noMultiLvlLbl val="0"/>
      </c:catAx>
      <c:valAx>
        <c:axId val="210977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773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236230071627424"/>
          <c:y val="0.19975103128081231"/>
          <c:w val="0.36121793703247035"/>
          <c:h val="0.40215450993596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t-BR"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Médicos</a:t>
            </a:r>
            <a:r>
              <a:rPr lang="pt-BR" sz="2800" baseline="0" dirty="0"/>
              <a:t> por mil hab. São José do Rio Pardo</a:t>
            </a:r>
            <a:endParaRPr lang="pt-BR" sz="2800" dirty="0"/>
          </a:p>
        </c:rich>
      </c:tx>
      <c:layout>
        <c:manualLayout>
          <c:xMode val="edge"/>
          <c:yMode val="edge"/>
          <c:x val="1.2295211594951841E-3"/>
          <c:y val="1.6375647125988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7659618940483104"/>
          <c:y val="0.29447802934163375"/>
          <c:w val="0.52675025877262827"/>
          <c:h val="0.70544123651210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Planilha1!$F$52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Planilha1!$G$51</c:f>
              <c:strCache>
                <c:ptCount val="1"/>
                <c:pt idx="0">
                  <c:v>MEDICOS POR 1000 HAB.</c:v>
                </c:pt>
              </c:strCache>
            </c:strRef>
          </c:cat>
          <c:val>
            <c:numRef>
              <c:f>Planilha1!$G$52</c:f>
              <c:numCache>
                <c:formatCode>0.0</c:formatCode>
                <c:ptCount val="1"/>
                <c:pt idx="0">
                  <c:v>1.657447530802564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6-4FEF-A4A7-04F618903001}"/>
            </c:ext>
          </c:extLst>
        </c:ser>
        <c:ser>
          <c:idx val="1"/>
          <c:order val="1"/>
          <c:tx>
            <c:strRef>
              <c:f>Planilha1!$F$53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Planilha1!$G$51</c:f>
              <c:strCache>
                <c:ptCount val="1"/>
                <c:pt idx="0">
                  <c:v>MEDICOS POR 1000 HAB.</c:v>
                </c:pt>
              </c:strCache>
            </c:strRef>
          </c:cat>
          <c:val>
            <c:numRef>
              <c:f>Planilha1!$G$53</c:f>
              <c:numCache>
                <c:formatCode>0.0</c:formatCode>
                <c:ptCount val="1"/>
                <c:pt idx="0">
                  <c:v>2.0809248554913293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6-4FEF-A4A7-04F6189030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938368"/>
        <c:axId val="2109786224"/>
      </c:barChart>
      <c:catAx>
        <c:axId val="4393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9786224"/>
        <c:crosses val="autoZero"/>
        <c:auto val="1"/>
        <c:lblAlgn val="ctr"/>
        <c:lblOffset val="100"/>
        <c:noMultiLvlLbl val="0"/>
      </c:catAx>
      <c:valAx>
        <c:axId val="21097862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93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149873893334735"/>
          <c:y val="0.23478165376050833"/>
          <c:w val="0.41489256116701229"/>
          <c:h val="6.3782887591044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/>
              <a:t>Participação das atividades econômias no PIB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6584971390907238E-2"/>
          <c:y val="0.14944805589576474"/>
          <c:w val="0.9388888888888888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Planilha1!$F$66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dLbl>
              <c:idx val="1"/>
              <c:layout>
                <c:manualLayout>
                  <c:x val="-1.0838878870749668E-3"/>
                  <c:y val="6.26456799802156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B7A-431B-A984-630582B61CC4}"/>
                </c:ext>
              </c:extLst>
            </c:dLbl>
            <c:dLbl>
              <c:idx val="3"/>
              <c:layout>
                <c:manualLayout>
                  <c:x val="-5.419439435374794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B7A-431B-A984-630582B61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Planilha1!$G$65:$J$65</c:f>
              <c:strCache>
                <c:ptCount val="4"/>
                <c:pt idx="0">
                  <c:v>SERVIÇOS</c:v>
                </c:pt>
                <c:pt idx="1">
                  <c:v>INDÚSTRIA</c:v>
                </c:pt>
                <c:pt idx="2">
                  <c:v>IMPOSTOS</c:v>
                </c:pt>
                <c:pt idx="3">
                  <c:v>AGROPECUÁRIA</c:v>
                </c:pt>
              </c:strCache>
            </c:strRef>
          </c:cat>
          <c:val>
            <c:numRef>
              <c:f>Planilha1!$G$66:$J$66</c:f>
              <c:numCache>
                <c:formatCode>0.00%</c:formatCode>
                <c:ptCount val="4"/>
                <c:pt idx="0">
                  <c:v>0.54100000000000004</c:v>
                </c:pt>
                <c:pt idx="1">
                  <c:v>0.30399999999999999</c:v>
                </c:pt>
                <c:pt idx="2">
                  <c:v>9.4E-2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A-431B-A984-630582B61CC4}"/>
            </c:ext>
          </c:extLst>
        </c:ser>
        <c:ser>
          <c:idx val="1"/>
          <c:order val="1"/>
          <c:tx>
            <c:strRef>
              <c:f>Planilha1!$F$67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dLbl>
              <c:idx val="1"/>
              <c:layout>
                <c:manualLayout>
                  <c:x val="4.3355515482996288E-3"/>
                  <c:y val="-1.461732532871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7A-431B-A984-630582B61CC4}"/>
                </c:ext>
              </c:extLst>
            </c:dLbl>
            <c:dLbl>
              <c:idx val="2"/>
              <c:layout>
                <c:manualLayout>
                  <c:x val="-7.9484193510641897E-17"/>
                  <c:y val="-2.7146461324760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7A-431B-A984-630582B61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Planilha1!$G$65:$J$65</c:f>
              <c:strCache>
                <c:ptCount val="4"/>
                <c:pt idx="0">
                  <c:v>SERVIÇOS</c:v>
                </c:pt>
                <c:pt idx="1">
                  <c:v>INDÚSTRIA</c:v>
                </c:pt>
                <c:pt idx="2">
                  <c:v>IMPOSTOS</c:v>
                </c:pt>
                <c:pt idx="3">
                  <c:v>AGROPECUÁRIA</c:v>
                </c:pt>
              </c:strCache>
            </c:strRef>
          </c:cat>
          <c:val>
            <c:numRef>
              <c:f>Planilha1!$G$67:$J$67</c:f>
              <c:numCache>
                <c:formatCode>0.00%</c:formatCode>
                <c:ptCount val="4"/>
                <c:pt idx="0">
                  <c:v>0.40899999999999997</c:v>
                </c:pt>
                <c:pt idx="1">
                  <c:v>0.32600000000000001</c:v>
                </c:pt>
                <c:pt idx="2">
                  <c:v>0.107</c:v>
                </c:pt>
                <c:pt idx="3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A-431B-A984-630582B61CC4}"/>
            </c:ext>
          </c:extLst>
        </c:ser>
        <c:ser>
          <c:idx val="2"/>
          <c:order val="2"/>
          <c:tx>
            <c:strRef>
              <c:f>Planilha1!$F$68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 prst="convex"/>
            </a:sp3d>
          </c:spPr>
          <c:invertIfNegative val="0"/>
          <c:dLbls>
            <c:dLbl>
              <c:idx val="2"/>
              <c:layout>
                <c:manualLayout>
                  <c:x val="5.4194394353745557E-3"/>
                  <c:y val="7.6566057700410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B7A-431B-A984-630582B61CC4}"/>
                </c:ext>
              </c:extLst>
            </c:dLbl>
            <c:dLbl>
              <c:idx val="3"/>
              <c:layout>
                <c:manualLayout>
                  <c:x val="9.75499098367434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B7A-431B-A984-630582B61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Planilha1!$G$65:$J$65</c:f>
              <c:strCache>
                <c:ptCount val="4"/>
                <c:pt idx="0">
                  <c:v>SERVIÇOS</c:v>
                </c:pt>
                <c:pt idx="1">
                  <c:v>INDÚSTRIA</c:v>
                </c:pt>
                <c:pt idx="2">
                  <c:v>IMPOSTOS</c:v>
                </c:pt>
                <c:pt idx="3">
                  <c:v>AGROPECUÁRIA</c:v>
                </c:pt>
              </c:strCache>
            </c:strRef>
          </c:cat>
          <c:val>
            <c:numRef>
              <c:f>Planilha1!$G$68:$J$68</c:f>
              <c:numCache>
                <c:formatCode>0.00%</c:formatCode>
                <c:ptCount val="4"/>
                <c:pt idx="0">
                  <c:v>0.49199999999999999</c:v>
                </c:pt>
                <c:pt idx="1">
                  <c:v>0.217</c:v>
                </c:pt>
                <c:pt idx="2">
                  <c:v>0.106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A-431B-A984-630582B61C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5775040"/>
        <c:axId val="82180816"/>
      </c:barChart>
      <c:catAx>
        <c:axId val="21057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180816"/>
        <c:crosses val="autoZero"/>
        <c:auto val="1"/>
        <c:lblAlgn val="ctr"/>
        <c:lblOffset val="100"/>
        <c:noMultiLvlLbl val="0"/>
      </c:catAx>
      <c:valAx>
        <c:axId val="821808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057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53800729686983"/>
          <c:y val="0.86367765723502143"/>
          <c:w val="0.2195950885028598"/>
          <c:h val="5.7958105989255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DDB56-FFE7-4A9D-93F2-278ACD298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779B44-A31E-4085-868F-6E7B8BB6F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8FA8F-2980-4FC2-A67F-F3DC65DA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3ADDC6-D68F-4848-ABAA-1F418854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FA325-66D3-4A95-AADD-A5DD237D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57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FA161-93CF-47E9-9149-5717F57F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8B55CF-F883-43AC-9F2D-7DF674553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4DAD9-9E1B-4341-87E6-87512ACA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14ADE-7981-4FA8-B4A6-79E9B1EB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806D97-3A46-4C2A-99F3-CE87E90E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23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75C81E-DDFE-45F4-9013-01F2F3E2F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54E7BA-C104-4FDE-80FE-5C5DAB04B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1BA2CF-C54B-4F33-8E1F-FCCCB0D3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005F11-0313-4029-8E79-C509D0F1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CAA1EA-220E-4E33-922E-8DF2BFEE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21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32133-CC98-4DBB-A280-06125776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69F8C4-2045-4A35-A0CA-A219A008B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6B4CD0-054F-410D-8EC7-BE4611B0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6C7A75-A49C-4B87-BCE7-E6639943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600BDA-084B-4445-BFB9-ABFBB86C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F6AB5-E371-47CB-8DF8-7AA7C186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95A1A6-36F0-48E0-921A-045CB62E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B669FF-3859-46B9-8099-EBB79CA8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FF9338-A35F-4ABC-9D82-770F02C2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F8A125-2FF1-4337-819E-63DE931F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00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8F5BB-977B-4C5E-B479-DCFC7D33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5EB7F-D550-4ACC-9CD6-F09388486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88CA6E-190D-4784-B348-871FB363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202A5B-8FE2-4AB2-B860-A6420CF5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40EDC0-1135-4A2A-B3BC-A1310487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2C74E2-B4B8-46D0-818B-34E0E4E3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5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98762-CDCA-4022-9930-D52D43B2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0F9928-442A-4659-B745-34722DF02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781F43-DD61-44EC-9E98-38CB0C1A9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365BB9-5DC3-40A1-8608-031DA412F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88ADF1-E924-4067-8CBA-27F898EEF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9B16D6-173F-457F-95D4-C8F77D1F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C6552F9-041C-42AB-9787-34C6E9E1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D1FF43-0FBA-461F-8C4F-B090D630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36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2D828-3CB4-47E0-A0BA-312773B5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19CBD0-56CC-44C8-8E56-BC76E11D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926BED-0A6A-4E49-995D-3CFA0D8E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33455D-927C-49A8-BF57-BF62C5BC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29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0653F3-A62F-4C5D-8ECA-122DA819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15A2B1-C915-4B4D-91C5-3D544811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E12A0E-435A-4EE0-A180-736F71D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37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E29C3-7820-4DFC-BCA3-57AB6093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4AB689-5EC6-4FA8-A21A-7C61AB26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6F4AB1-E4D9-4CB8-B824-08BAC786D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F42B92-8C70-4A4C-9690-8FB3E1F0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09227-D593-4999-BFFA-A7970654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71601E-1377-4042-8B48-67A67F2A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0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7ADAD-E68A-4A6D-BE7B-A5512E7F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A413A7-00E5-4F63-B6D3-30CF45A85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799FAF-B515-4E58-A8FB-910A840BD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F50F0B-8D4B-4D3D-A101-5F389CEE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A9CCBE-E812-441A-BE17-40468E2E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4579B8-A9B1-4210-BF2A-89B62943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2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6">
            <a:extLst>
              <a:ext uri="{FF2B5EF4-FFF2-40B4-BE49-F238E27FC236}">
                <a16:creationId xmlns:a16="http://schemas.microsoft.com/office/drawing/2014/main" id="{FFC850D9-A674-4A5C-8F15-351010F058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92"/>
            <a:ext cx="12192000" cy="676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1A2758-DC83-4493-87FC-0D0EAE63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C61A19-D69B-4852-A3FF-86D8F148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A578B0-B720-4F35-B536-E5990A641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0316-CCF3-4B89-8B7B-6EF997A4166D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AF09D-8652-41BF-9977-D24D24B84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4CF946-4609-41CA-9F1A-5B4A411A9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DCA4-FA0F-423B-BE75-8A09B4F3C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8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599C513-8ED4-43C1-9AE7-E528D14384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3"/>
          <a:stretch/>
        </p:blipFill>
        <p:spPr>
          <a:xfrm>
            <a:off x="0" y="0"/>
            <a:ext cx="12192000" cy="577668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F9D5D8B-022B-4F58-9AC2-087306E985B5}"/>
              </a:ext>
            </a:extLst>
          </p:cNvPr>
          <p:cNvSpPr/>
          <p:nvPr/>
        </p:nvSpPr>
        <p:spPr>
          <a:xfrm>
            <a:off x="6916757" y="2283342"/>
            <a:ext cx="1850063" cy="229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3900" dirty="0">
              <a:ln>
                <a:solidFill>
                  <a:schemeClr val="bg1"/>
                </a:solidFill>
              </a:ln>
              <a:solidFill>
                <a:schemeClr val="accent1"/>
              </a:solidFill>
              <a:latin typeface="Forte" panose="03060902040502070203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1BA4D6-D68A-4FB5-AC8C-44DAD1C69B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02" y="1049628"/>
            <a:ext cx="8501713" cy="429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5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5CEFADD-62DE-48F2-9B2A-16DBD61CCC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F541C03-F680-4B21-89C1-64DA54EEA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12856"/>
              </p:ext>
            </p:extLst>
          </p:nvPr>
        </p:nvGraphicFramePr>
        <p:xfrm>
          <a:off x="0" y="79745"/>
          <a:ext cx="6824870" cy="538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AA5C2A-0EB1-449A-A500-D36857BEB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99152"/>
              </p:ext>
            </p:extLst>
          </p:nvPr>
        </p:nvGraphicFramePr>
        <p:xfrm>
          <a:off x="6407888" y="29239"/>
          <a:ext cx="5784112" cy="543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1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46F66B7-4B39-49D7-ABCD-16A885AF61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8D97CC0-A4EE-4C39-AB03-60A64CEC2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98509"/>
              </p:ext>
            </p:extLst>
          </p:nvPr>
        </p:nvGraphicFramePr>
        <p:xfrm>
          <a:off x="0" y="0"/>
          <a:ext cx="5362353" cy="653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7163C2F-D2E6-4322-B393-F87516E0D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897039"/>
              </p:ext>
            </p:extLst>
          </p:nvPr>
        </p:nvGraphicFramePr>
        <p:xfrm>
          <a:off x="5362353" y="0"/>
          <a:ext cx="6829647" cy="625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6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85ABD81-83E6-467B-BF28-1D4F34D2DE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F97F471-FDF2-4BA4-A09D-FFDDA85AA2D1}"/>
              </a:ext>
            </a:extLst>
          </p:cNvPr>
          <p:cNvSpPr/>
          <p:nvPr/>
        </p:nvSpPr>
        <p:spPr>
          <a:xfrm>
            <a:off x="202019" y="1116418"/>
            <a:ext cx="3955314" cy="3519377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 Organização Mundial de Saúde (</a:t>
            </a:r>
            <a:r>
              <a:rPr lang="pt-BR" sz="2400" b="1" dirty="0"/>
              <a:t>OMS</a:t>
            </a:r>
            <a:r>
              <a:rPr lang="pt-BR" sz="2400" dirty="0"/>
              <a:t>) preconiza como parâmetro ideal de atenção à saúde da população a relação de 1 </a:t>
            </a:r>
            <a:r>
              <a:rPr lang="pt-BR" sz="2400" b="1" dirty="0"/>
              <a:t>médico</a:t>
            </a:r>
            <a:r>
              <a:rPr lang="pt-BR" sz="2400" dirty="0"/>
              <a:t> para cada 1.000 </a:t>
            </a:r>
            <a:r>
              <a:rPr lang="pt-BR" sz="2400" b="1" dirty="0"/>
              <a:t>habitantes</a:t>
            </a:r>
            <a:r>
              <a:rPr lang="pt-BR" sz="2400" dirty="0"/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FAD45E8-76A0-46C4-9086-E970DC78A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313345"/>
              </p:ext>
            </p:extLst>
          </p:nvPr>
        </p:nvGraphicFramePr>
        <p:xfrm>
          <a:off x="4359350" y="1"/>
          <a:ext cx="7517217" cy="545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2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591CF39-FD0C-4F5D-B563-8D28F35BED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DD294D1-38E8-4F43-B08D-EBD9449ED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868151"/>
              </p:ext>
            </p:extLst>
          </p:nvPr>
        </p:nvGraphicFramePr>
        <p:xfrm>
          <a:off x="329609" y="-2"/>
          <a:ext cx="11717079" cy="620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5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1328DD1-9721-4B3A-96F3-CABD6E674A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CA11B0-337A-4605-9922-55C0BA5E4760}"/>
              </a:ext>
            </a:extLst>
          </p:cNvPr>
          <p:cNvSpPr/>
          <p:nvPr/>
        </p:nvSpPr>
        <p:spPr>
          <a:xfrm>
            <a:off x="1839432" y="211085"/>
            <a:ext cx="8793126" cy="86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CRONOGRAMA EXECUTIVO SÃO JOSÉ DO RIO PARDO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398602-DDCD-41A4-9E28-ED8B7F2A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4" y="1072322"/>
            <a:ext cx="11642651" cy="412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778444F3-A7D3-460D-80EB-6AF53445C1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0AE243-650F-410B-BFB4-CDCDB4D87BB6}"/>
              </a:ext>
            </a:extLst>
          </p:cNvPr>
          <p:cNvSpPr/>
          <p:nvPr/>
        </p:nvSpPr>
        <p:spPr>
          <a:xfrm>
            <a:off x="3923585" y="3923175"/>
            <a:ext cx="3845964" cy="14781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9F52E3-7D3D-40A8-9A7B-1B0ECCE74F53}"/>
              </a:ext>
            </a:extLst>
          </p:cNvPr>
          <p:cNvSpPr txBox="1"/>
          <p:nvPr/>
        </p:nvSpPr>
        <p:spPr>
          <a:xfrm>
            <a:off x="416866" y="117988"/>
            <a:ext cx="684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Quem já fez?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7DF0047-1288-45BE-B759-1A3B3DA97844}"/>
              </a:ext>
            </a:extLst>
          </p:cNvPr>
          <p:cNvSpPr/>
          <p:nvPr/>
        </p:nvSpPr>
        <p:spPr>
          <a:xfrm>
            <a:off x="8850150" y="5494879"/>
            <a:ext cx="147039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etc...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F783B0-1B6D-4876-A5FD-4FF0A390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29" y="2404922"/>
            <a:ext cx="3470096" cy="134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mage result for mococa 2050">
            <a:extLst>
              <a:ext uri="{FF2B5EF4-FFF2-40B4-BE49-F238E27FC236}">
                <a16:creationId xmlns:a16="http://schemas.microsoft.com/office/drawing/2014/main" id="{815CAEB2-FC16-46C9-880C-6591C150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51" y="416863"/>
            <a:ext cx="2639497" cy="175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mbau 2050">
            <a:extLst>
              <a:ext uri="{FF2B5EF4-FFF2-40B4-BE49-F238E27FC236}">
                <a16:creationId xmlns:a16="http://schemas.microsoft.com/office/drawing/2014/main" id="{2C60BA9E-C55A-46C9-B334-E5989DF5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0" y="103791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B4FC0B-CF54-4CE2-B997-FED04A535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848" y="3923175"/>
            <a:ext cx="4153874" cy="138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Image result for fortaleza 2040">
            <a:extLst>
              <a:ext uri="{FF2B5EF4-FFF2-40B4-BE49-F238E27FC236}">
                <a16:creationId xmlns:a16="http://schemas.microsoft.com/office/drawing/2014/main" id="{44F8E61A-9B83-48BF-A6B9-8145A991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01" y="297082"/>
            <a:ext cx="2835016" cy="2108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B7830D3-3EE6-4884-B665-C332833CA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690" y="2606340"/>
            <a:ext cx="3045017" cy="11494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61640B1-43B4-4E95-8DDD-AABEF6232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4" y="3408806"/>
            <a:ext cx="3628067" cy="16799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EE73CD-23F5-4708-AC5A-48C33AB0D42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29" y="3861582"/>
            <a:ext cx="3320200" cy="18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4" b="11818"/>
          <a:stretch/>
        </p:blipFill>
        <p:spPr>
          <a:xfrm>
            <a:off x="0" y="-14514"/>
            <a:ext cx="12192000" cy="57912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8AFBAA3-29A7-4134-B3A1-2B7450290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id="{9F6C98E8-F161-48B6-8C27-5E301002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91" y="698409"/>
            <a:ext cx="11675165" cy="4972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GRUPO FOCAL : </a:t>
            </a:r>
          </a:p>
          <a:p>
            <a:pPr marL="0" indent="0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é ?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o grupo focal ?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o convite aos Srs.?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as responsabilidades ?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é esperado do grupo focal ?</a:t>
            </a:r>
          </a:p>
          <a:p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8108E92-9807-4A8A-B03C-4596885E0A7F}"/>
              </a:ext>
            </a:extLst>
          </p:cNvPr>
          <p:cNvSpPr/>
          <p:nvPr/>
        </p:nvSpPr>
        <p:spPr>
          <a:xfrm>
            <a:off x="3604438" y="0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4" y="1"/>
            <a:ext cx="106534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b="29265"/>
          <a:stretch/>
        </p:blipFill>
        <p:spPr>
          <a:xfrm>
            <a:off x="0" y="-43544"/>
            <a:ext cx="12192000" cy="580571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EC9F2D3-AF50-4460-A1C8-DD8631ADF1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7EC750-C9D1-41A7-AB4D-799DDBC3D6CC}"/>
              </a:ext>
            </a:extLst>
          </p:cNvPr>
          <p:cNvSpPr/>
          <p:nvPr/>
        </p:nvSpPr>
        <p:spPr>
          <a:xfrm>
            <a:off x="310089" y="2002473"/>
            <a:ext cx="114229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SÃO OS GRANDES DESAFIOS DO MUNICIPIO ? 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Inserir SÃO JÓSÉ DO RIO PARDO nos grandes movimentos de mudança que o mundo esta vivendo , sem alterar a sua cultura e seu modo de ser.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494E551-9125-41C7-8C5D-588E3D424C8E}"/>
              </a:ext>
            </a:extLst>
          </p:cNvPr>
          <p:cNvSpPr/>
          <p:nvPr/>
        </p:nvSpPr>
        <p:spPr>
          <a:xfrm>
            <a:off x="3476847" y="0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3"/>
          <a:stretch/>
        </p:blipFill>
        <p:spPr>
          <a:xfrm>
            <a:off x="-1" y="-14514"/>
            <a:ext cx="12192001" cy="577396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0A11C3-C4AC-42A5-B222-5E4BB7EBA8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EF6949-4A90-442B-8B02-D023504C777E}"/>
              </a:ext>
            </a:extLst>
          </p:cNvPr>
          <p:cNvSpPr/>
          <p:nvPr/>
        </p:nvSpPr>
        <p:spPr>
          <a:xfrm>
            <a:off x="0" y="882503"/>
            <a:ext cx="118365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SÃO OS GRANDES DESAFIOS DO MUNICIPIO ? 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- FIXAR A JUVENTUDE NO MUNICIPIO :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Ambiente social , econômico e empreendedor estimulante e interessante para serem criados novos negócios, gerar renda, constituírem famílias e serem felizes </a:t>
            </a:r>
          </a:p>
          <a:p>
            <a:pPr lvl="1" algn="just">
              <a:buFontTx/>
              <a:buChar char="-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Crescer de maneira planejada e sustentável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3287730-7C54-4FA4-B4FD-AE3390483FDA}"/>
              </a:ext>
            </a:extLst>
          </p:cNvPr>
          <p:cNvSpPr/>
          <p:nvPr/>
        </p:nvSpPr>
        <p:spPr>
          <a:xfrm>
            <a:off x="3551275" y="0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2"/>
          <a:stretch/>
        </p:blipFill>
        <p:spPr>
          <a:xfrm>
            <a:off x="1" y="0"/>
            <a:ext cx="12192000" cy="573314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ED1D45D-258A-458F-A82E-37750B19BB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72552A-1D15-414D-8736-F88635E5BE23}"/>
              </a:ext>
            </a:extLst>
          </p:cNvPr>
          <p:cNvSpPr/>
          <p:nvPr/>
        </p:nvSpPr>
        <p:spPr>
          <a:xfrm>
            <a:off x="0" y="1012954"/>
            <a:ext cx="108345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SÃO OS GRANDES DESAFIOS DO MUNICIPIO ? </a:t>
            </a:r>
          </a:p>
          <a:p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PRODUZIR UM PLANO DE DESENVOLVIMENTO SOCIAL E ECONOMICO QUE SEJA UM “ PLANO DE ESTADO” .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Um plano suprapartidário 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Um plano de todos 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Partido “RIO PARDO”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Que tenha a garantia de continuidade ao longo dos anos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1" indent="-342900">
              <a:buFontTx/>
              <a:buChar char="-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1B5C5AC-D57E-4843-BDA7-F1191B5E033C}"/>
              </a:ext>
            </a:extLst>
          </p:cNvPr>
          <p:cNvSpPr/>
          <p:nvPr/>
        </p:nvSpPr>
        <p:spPr>
          <a:xfrm>
            <a:off x="3285461" y="-106326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82A9E7E-B1B2-4894-B892-45280C362B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2" b="11992"/>
          <a:stretch/>
        </p:blipFill>
        <p:spPr>
          <a:xfrm>
            <a:off x="0" y="0"/>
            <a:ext cx="12192000" cy="57621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D9CF5D3-67AE-4054-9F74-28F2F6E91C0A}"/>
              </a:ext>
            </a:extLst>
          </p:cNvPr>
          <p:cNvSpPr/>
          <p:nvPr/>
        </p:nvSpPr>
        <p:spPr>
          <a:xfrm>
            <a:off x="-95693" y="1874728"/>
            <a:ext cx="12191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SÃO OS GRANDES DESAFIOS DO MUNICIPIO ? 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RIO PARDO :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MELHOR LUGAR DO MUNDO PARA SE VIVER HOJE E NO FUTURO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064DD2-2878-47DD-80CE-9108BEDEF017}"/>
              </a:ext>
            </a:extLst>
          </p:cNvPr>
          <p:cNvSpPr/>
          <p:nvPr/>
        </p:nvSpPr>
        <p:spPr>
          <a:xfrm>
            <a:off x="3636336" y="0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8291"/>
          <a:stretch/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15A7E12-B906-426E-8F27-9D2F5A884B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id="{15C8BC65-B6D0-4143-A23E-96C5483E04E3}"/>
              </a:ext>
            </a:extLst>
          </p:cNvPr>
          <p:cNvSpPr txBox="1">
            <a:spLocks/>
          </p:cNvSpPr>
          <p:nvPr/>
        </p:nvSpPr>
        <p:spPr>
          <a:xfrm>
            <a:off x="88295" y="1190273"/>
            <a:ext cx="11675165" cy="4972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DIRETRIZES: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-Necessidade de participação;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-Desenvolver e fortalecer as relações e potencialidades socioeconômicas do Município e de sua região;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-Aprimorar os circuitos espaciais produtivos e os círculos de cooperação local, regional, nacional e internacional;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-Identificar as possibilidades de construção de um futuro melhor.</a:t>
            </a:r>
          </a:p>
          <a:p>
            <a:endParaRPr lang="pt-BR" sz="16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6322F33-FB0F-4853-BEEA-1D38EE16347E}"/>
              </a:ext>
            </a:extLst>
          </p:cNvPr>
          <p:cNvSpPr/>
          <p:nvPr/>
        </p:nvSpPr>
        <p:spPr>
          <a:xfrm>
            <a:off x="3390013" y="0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5"/>
          <a:stretch/>
        </p:blipFill>
        <p:spPr>
          <a:xfrm>
            <a:off x="0" y="-14515"/>
            <a:ext cx="12192000" cy="5769429"/>
          </a:xfrm>
          <a:prstGeom prst="rect">
            <a:avLst/>
          </a:prstGeom>
        </p:spPr>
      </p:pic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id="{0AEBC3B0-1B10-42F2-BC32-7B7FCCE8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1208771"/>
            <a:ext cx="11675165" cy="3703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DIRETRIZES:</a:t>
            </a:r>
          </a:p>
          <a:p>
            <a:pPr marL="0" indent="0" algn="just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-Atualizar as possibilidades de oferta de emprego e melhoria de salário e renda;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-Definir estratégias de acolhimento para os novos investidores;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-Fortalecer a economia local, num mundo novo: “RIO PARDO” um lugar mundial.”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-Criar novos protagonismos, novos pactos sociais, novos agentes sociais;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7ABD6BE-7490-4FB7-A179-83E74E07A1A2}"/>
              </a:ext>
            </a:extLst>
          </p:cNvPr>
          <p:cNvSpPr/>
          <p:nvPr/>
        </p:nvSpPr>
        <p:spPr>
          <a:xfrm>
            <a:off x="3466214" y="0"/>
            <a:ext cx="5411972" cy="882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RIO PARDO </a:t>
            </a:r>
            <a:r>
              <a:rPr lang="pt-BR" sz="6000" b="1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20</a:t>
            </a:r>
            <a:r>
              <a:rPr lang="pt-BR" sz="60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50</a:t>
            </a:r>
            <a:endParaRPr lang="pt-BR" sz="4800" b="1" dirty="0"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E6360DF-92B0-41B1-9CFB-9C550B641E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79BB5BC-F87D-418C-86AF-DB231DF9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78" y="1537714"/>
            <a:ext cx="5886894" cy="532028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66C1E74-9E41-452D-AE53-32C07F4525F0}"/>
              </a:ext>
            </a:extLst>
          </p:cNvPr>
          <p:cNvSpPr/>
          <p:nvPr/>
        </p:nvSpPr>
        <p:spPr>
          <a:xfrm>
            <a:off x="269361" y="921027"/>
            <a:ext cx="5993218" cy="637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Distribuição da população por sexo, segundo os grupos de idade de SÃO JOSÉ DO RIO PARDO no </a:t>
            </a:r>
            <a:r>
              <a:rPr lang="pt-BR" sz="2000" b="1" dirty="0">
                <a:solidFill>
                  <a:schemeClr val="tx1"/>
                </a:solidFill>
              </a:rPr>
              <a:t>Ano de 2000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28ED8A0-478B-4DF8-BDB4-B58686EBC6E8}"/>
              </a:ext>
            </a:extLst>
          </p:cNvPr>
          <p:cNvSpPr/>
          <p:nvPr/>
        </p:nvSpPr>
        <p:spPr>
          <a:xfrm>
            <a:off x="6262578" y="954926"/>
            <a:ext cx="5993217" cy="5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Distribuição da população por sexo, segundo os grupos de idade de SÃO JOSÉ DO RIO PARDO no Ano de 2010</a:t>
            </a:r>
          </a:p>
          <a:p>
            <a:pPr algn="ctr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02D0A19-9668-4FC0-A3B8-2DCCE27AEBC0}"/>
              </a:ext>
            </a:extLst>
          </p:cNvPr>
          <p:cNvSpPr/>
          <p:nvPr/>
        </p:nvSpPr>
        <p:spPr>
          <a:xfrm>
            <a:off x="4021767" y="65416"/>
            <a:ext cx="4148466" cy="520996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POPULAÇÃO ESTIMADA </a:t>
            </a:r>
            <a:r>
              <a:rPr lang="pt-BR" b="1" dirty="0"/>
              <a:t>2019: 54.946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C932B7-1181-48CD-9B09-5EF9E6A40046}"/>
              </a:ext>
            </a:extLst>
          </p:cNvPr>
          <p:cNvSpPr/>
          <p:nvPr/>
        </p:nvSpPr>
        <p:spPr>
          <a:xfrm>
            <a:off x="8824137" y="433930"/>
            <a:ext cx="2753833" cy="520996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2010: </a:t>
            </a:r>
            <a:r>
              <a:rPr lang="pt-BR" b="1" dirty="0"/>
              <a:t>51.900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8A8D186-3217-4389-AB65-97D09995AB21}"/>
              </a:ext>
            </a:extLst>
          </p:cNvPr>
          <p:cNvSpPr/>
          <p:nvPr/>
        </p:nvSpPr>
        <p:spPr>
          <a:xfrm>
            <a:off x="614030" y="400031"/>
            <a:ext cx="2753833" cy="520996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2000: </a:t>
            </a:r>
            <a:r>
              <a:rPr lang="pt-BR" b="1" dirty="0"/>
              <a:t>50.077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6F651F4-5DBB-4042-A0B5-A972EDE0E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1558980"/>
            <a:ext cx="6156252" cy="52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451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Forte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ELEN</dc:creator>
  <cp:lastModifiedBy>Gabriel Vicente</cp:lastModifiedBy>
  <cp:revision>46</cp:revision>
  <dcterms:created xsi:type="dcterms:W3CDTF">2019-10-30T19:13:13Z</dcterms:created>
  <dcterms:modified xsi:type="dcterms:W3CDTF">2019-10-31T18:01:07Z</dcterms:modified>
</cp:coreProperties>
</file>