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5" r:id="rId4"/>
    <p:sldId id="296" r:id="rId5"/>
    <p:sldId id="308" r:id="rId6"/>
    <p:sldId id="282" r:id="rId7"/>
    <p:sldId id="309" r:id="rId8"/>
    <p:sldId id="310" r:id="rId9"/>
    <p:sldId id="312" r:id="rId10"/>
    <p:sldId id="311" r:id="rId11"/>
    <p:sldId id="287" r:id="rId12"/>
    <p:sldId id="283" r:id="rId13"/>
    <p:sldId id="304" r:id="rId14"/>
    <p:sldId id="305" r:id="rId15"/>
    <p:sldId id="288" r:id="rId16"/>
    <p:sldId id="286" r:id="rId17"/>
    <p:sldId id="30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C8FA8F-2980-4FC2-A67F-F3DC65D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3ADDC6-D68F-4848-ABAA-1F418854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BFA325-66D3-4A95-AADD-A5DD237D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321CC82-98CB-4078-8E52-2E1D81159B1E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57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FA161-93CF-47E9-9149-5717F57F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8B55CF-F883-43AC-9F2D-7DF674553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04DAD9-9E1B-4341-87E6-87512ACA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114ADE-7981-4FA8-B4A6-79E9B1E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806D97-3A46-4C2A-99F3-CE87E90E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23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75C81E-DDFE-45F4-9013-01F2F3E2F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54E7BA-C104-4FDE-80FE-5C5DAB04B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1BA2CF-C54B-4F33-8E1F-FCCCB0D3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05F11-0313-4029-8E79-C509D0F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CAA1EA-220E-4E33-922E-8DF2BFEE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21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69F8C4-2045-4A35-A0CA-A219A008B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C32133-CC98-4DBB-A280-06125776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6B4CD0-054F-410D-8EC7-BE4611B0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600BDA-084B-4445-BFB9-ABFBB86C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35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F6AB5-E371-47CB-8DF8-7AA7C186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95A1A6-36F0-48E0-921A-045CB62ED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669FF-3859-46B9-8099-EBB79CA8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FF9338-A35F-4ABC-9D82-770F02C2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F8A125-2FF1-4337-819E-63DE931F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0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8F5BB-977B-4C5E-B479-DCFC7D33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D5EB7F-D550-4ACC-9CD6-F09388486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88CA6E-190D-4784-B348-871FB363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202A5B-8FE2-4AB2-B860-A6420CF5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40EDC0-1135-4A2A-B3BC-A1310487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2C74E2-B4B8-46D0-818B-34E0E4E3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53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98762-CDCA-4022-9930-D52D43B2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0F9928-442A-4659-B745-34722DF02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81F43-DD61-44EC-9E98-38CB0C1A9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365BB9-5DC3-40A1-8608-031DA412F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B88ADF1-E924-4067-8CBA-27F898EEF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69B16D6-173F-457F-95D4-C8F77D1F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6552F9-041C-42AB-9787-34C6E9E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0D1FF43-0FBA-461F-8C4F-B090D63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36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2D828-3CB4-47E0-A0BA-312773B5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19CBD0-56CC-44C8-8E56-BC76E11D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26BED-0A6A-4E49-995D-3CFA0D8E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33455D-927C-49A8-BF57-BF62C5BC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29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D0653F3-A62F-4C5D-8ECA-122DA819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D15A2B1-C915-4B4D-91C5-3D544811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E12A0E-435A-4EE0-A180-736F71D9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37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E29C3-7820-4DFC-BCA3-57AB6093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4AB689-5EC6-4FA8-A21A-7C61AB26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6F4AB1-E4D9-4CB8-B824-08BAC786D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F42B92-8C70-4A4C-9690-8FB3E1F0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C09227-D593-4999-BFFA-A7970654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71601E-1377-4042-8B48-67A67F2A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3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7ADAD-E68A-4A6D-BE7B-A5512E7F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A413A7-00E5-4F63-B6D3-30CF45A85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799FAF-B515-4E58-A8FB-910A840BD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F50F0B-8D4B-4D3D-A101-5F389CEE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A9CCBE-E812-441A-BE17-40468E2E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4579B8-A9B1-4210-BF2A-89B62943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2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6">
            <a:extLst>
              <a:ext uri="{FF2B5EF4-FFF2-40B4-BE49-F238E27FC236}">
                <a16:creationId xmlns:a16="http://schemas.microsoft.com/office/drawing/2014/main" id="{FFC850D9-A674-4A5C-8F15-351010F058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92"/>
            <a:ext cx="12192000" cy="676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71A2758-DC83-4493-87FC-0D0EAE63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C61A19-D69B-4852-A3FF-86D8F1485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A578B0-B720-4F35-B536-E5990A64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0316-CCF3-4B89-8B7B-6EF997A4166D}" type="datetimeFigureOut">
              <a:rPr lang="pt-BR" smtClean="0"/>
              <a:pPr/>
              <a:t>28/01/2020</a:t>
            </a:fld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4CF946-4609-41CA-9F1A-5B4A411A9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DCA4-FA0F-423B-BE75-8A09B4F3C55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DBCA20-1388-4AA0-B95C-FE7981DF89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75" y="5886195"/>
            <a:ext cx="2458179" cy="93713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E2726D9-1A74-45B4-9ED4-7DB1A7302AF7}"/>
              </a:ext>
            </a:extLst>
          </p:cNvPr>
          <p:cNvSpPr/>
          <p:nvPr userDrawn="1"/>
        </p:nvSpPr>
        <p:spPr>
          <a:xfrm flipV="1">
            <a:off x="-10631" y="578795"/>
            <a:ext cx="5747405" cy="555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36F18A6-37BB-40C3-A7FA-57815E9F687F}"/>
              </a:ext>
            </a:extLst>
          </p:cNvPr>
          <p:cNvSpPr/>
          <p:nvPr userDrawn="1"/>
        </p:nvSpPr>
        <p:spPr>
          <a:xfrm flipV="1">
            <a:off x="-10634" y="649684"/>
            <a:ext cx="5115525" cy="555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0220E5B-D95C-429D-8EDB-C55364C6D43E}"/>
              </a:ext>
            </a:extLst>
          </p:cNvPr>
          <p:cNvSpPr/>
          <p:nvPr userDrawn="1"/>
        </p:nvSpPr>
        <p:spPr>
          <a:xfrm flipV="1">
            <a:off x="-10634" y="733311"/>
            <a:ext cx="4397578" cy="555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CEC672F-64EB-43A7-ADFA-4196D70F69FE}"/>
              </a:ext>
            </a:extLst>
          </p:cNvPr>
          <p:cNvSpPr/>
          <p:nvPr userDrawn="1"/>
        </p:nvSpPr>
        <p:spPr>
          <a:xfrm flipV="1">
            <a:off x="-10634" y="821020"/>
            <a:ext cx="3668234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B7DA900-EBFE-4229-A745-2342102E005A}"/>
              </a:ext>
            </a:extLst>
          </p:cNvPr>
          <p:cNvSpPr/>
          <p:nvPr/>
        </p:nvSpPr>
        <p:spPr>
          <a:xfrm>
            <a:off x="-10634" y="0"/>
            <a:ext cx="1988290" cy="5762172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210CFB87-61FE-4878-9895-C54F103B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6" y="0"/>
            <a:ext cx="8236688" cy="574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1BA4D6-D68A-4FB5-AC8C-44DAD1C69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87" y="850606"/>
            <a:ext cx="8143855" cy="4560098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B3EBB4E-ECD8-425A-95F7-4A1A4A645C27}"/>
              </a:ext>
            </a:extLst>
          </p:cNvPr>
          <p:cNvSpPr/>
          <p:nvPr/>
        </p:nvSpPr>
        <p:spPr>
          <a:xfrm>
            <a:off x="10214344" y="0"/>
            <a:ext cx="1988290" cy="5762172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752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86" y="830107"/>
            <a:ext cx="9375913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b="1" u="sng" dirty="0">
                <a:solidFill>
                  <a:srgbClr val="FF0000"/>
                </a:solidFill>
              </a:rPr>
              <a:t>GRUPOS DE TRABALHO</a:t>
            </a:r>
          </a:p>
          <a:p>
            <a:pPr>
              <a:buFontTx/>
              <a:buChar char="-"/>
            </a:pPr>
            <a:r>
              <a:rPr lang="pt-BR" b="1" dirty="0"/>
              <a:t>Agricultura </a:t>
            </a:r>
          </a:p>
          <a:p>
            <a:pPr>
              <a:buFontTx/>
              <a:buChar char="-"/>
            </a:pPr>
            <a:r>
              <a:rPr lang="pt-BR" b="1" dirty="0"/>
              <a:t>Urbano </a:t>
            </a:r>
          </a:p>
          <a:p>
            <a:pPr>
              <a:buFontTx/>
              <a:buChar char="-"/>
            </a:pPr>
            <a:r>
              <a:rPr lang="pt-BR" b="1" dirty="0"/>
              <a:t>Setores Econômicos – ACIST </a:t>
            </a:r>
          </a:p>
          <a:p>
            <a:pPr>
              <a:buFontTx/>
              <a:buChar char="-"/>
            </a:pPr>
            <a:r>
              <a:rPr lang="pt-BR" b="1" dirty="0"/>
              <a:t>Câmara Legislativa </a:t>
            </a:r>
          </a:p>
          <a:p>
            <a:pPr>
              <a:buFontTx/>
              <a:buChar char="-"/>
            </a:pPr>
            <a:r>
              <a:rPr lang="pt-BR" b="1" dirty="0"/>
              <a:t>População </a:t>
            </a:r>
          </a:p>
          <a:p>
            <a:pPr>
              <a:buFontTx/>
              <a:buChar char="-"/>
            </a:pPr>
            <a:r>
              <a:rPr lang="pt-BR" b="1" dirty="0"/>
              <a:t>Igreja </a:t>
            </a:r>
          </a:p>
          <a:p>
            <a:pPr>
              <a:buFontTx/>
              <a:buChar char="-"/>
            </a:pPr>
            <a:r>
              <a:rPr lang="pt-BR" b="1" dirty="0"/>
              <a:t>Educação</a:t>
            </a:r>
          </a:p>
          <a:p>
            <a:pPr>
              <a:buFontTx/>
              <a:buChar char="-"/>
            </a:pPr>
            <a:r>
              <a:rPr lang="pt-BR" b="1" dirty="0"/>
              <a:t>Saúde </a:t>
            </a:r>
          </a:p>
          <a:p>
            <a:pPr>
              <a:buFontTx/>
              <a:buChar char="-"/>
            </a:pPr>
            <a:r>
              <a:rPr lang="pt-BR" b="1" dirty="0"/>
              <a:t> Juventude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105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CA11B0-337A-4605-9922-55C0BA5E4760}"/>
              </a:ext>
            </a:extLst>
          </p:cNvPr>
          <p:cNvSpPr/>
          <p:nvPr/>
        </p:nvSpPr>
        <p:spPr>
          <a:xfrm>
            <a:off x="1637412" y="116959"/>
            <a:ext cx="9569303" cy="49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CRONOGRAMA EXECUTIVO SÃO JOSÉ DO RIO PARDO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30F6E8-591F-490A-8F8E-21CA7657C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49622"/>
              </p:ext>
            </p:extLst>
          </p:nvPr>
        </p:nvGraphicFramePr>
        <p:xfrm>
          <a:off x="159026" y="1086678"/>
          <a:ext cx="11913704" cy="44577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69958">
                  <a:extLst>
                    <a:ext uri="{9D8B030D-6E8A-4147-A177-3AD203B41FA5}">
                      <a16:colId xmlns:a16="http://schemas.microsoft.com/office/drawing/2014/main" val="1330776105"/>
                    </a:ext>
                  </a:extLst>
                </a:gridCol>
                <a:gridCol w="821418">
                  <a:extLst>
                    <a:ext uri="{9D8B030D-6E8A-4147-A177-3AD203B41FA5}">
                      <a16:colId xmlns:a16="http://schemas.microsoft.com/office/drawing/2014/main" val="1689841068"/>
                    </a:ext>
                  </a:extLst>
                </a:gridCol>
                <a:gridCol w="869790">
                  <a:extLst>
                    <a:ext uri="{9D8B030D-6E8A-4147-A177-3AD203B41FA5}">
                      <a16:colId xmlns:a16="http://schemas.microsoft.com/office/drawing/2014/main" val="1033654655"/>
                    </a:ext>
                  </a:extLst>
                </a:gridCol>
                <a:gridCol w="845604">
                  <a:extLst>
                    <a:ext uri="{9D8B030D-6E8A-4147-A177-3AD203B41FA5}">
                      <a16:colId xmlns:a16="http://schemas.microsoft.com/office/drawing/2014/main" val="4150447831"/>
                    </a:ext>
                  </a:extLst>
                </a:gridCol>
                <a:gridCol w="798129">
                  <a:extLst>
                    <a:ext uri="{9D8B030D-6E8A-4147-A177-3AD203B41FA5}">
                      <a16:colId xmlns:a16="http://schemas.microsoft.com/office/drawing/2014/main" val="1873664043"/>
                    </a:ext>
                  </a:extLst>
                </a:gridCol>
                <a:gridCol w="798129">
                  <a:extLst>
                    <a:ext uri="{9D8B030D-6E8A-4147-A177-3AD203B41FA5}">
                      <a16:colId xmlns:a16="http://schemas.microsoft.com/office/drawing/2014/main" val="3536413870"/>
                    </a:ext>
                  </a:extLst>
                </a:gridCol>
                <a:gridCol w="881435">
                  <a:extLst>
                    <a:ext uri="{9D8B030D-6E8A-4147-A177-3AD203B41FA5}">
                      <a16:colId xmlns:a16="http://schemas.microsoft.com/office/drawing/2014/main" val="274640796"/>
                    </a:ext>
                  </a:extLst>
                </a:gridCol>
                <a:gridCol w="822314">
                  <a:extLst>
                    <a:ext uri="{9D8B030D-6E8A-4147-A177-3AD203B41FA5}">
                      <a16:colId xmlns:a16="http://schemas.microsoft.com/office/drawing/2014/main" val="1247778376"/>
                    </a:ext>
                  </a:extLst>
                </a:gridCol>
                <a:gridCol w="858145">
                  <a:extLst>
                    <a:ext uri="{9D8B030D-6E8A-4147-A177-3AD203B41FA5}">
                      <a16:colId xmlns:a16="http://schemas.microsoft.com/office/drawing/2014/main" val="1979447035"/>
                    </a:ext>
                  </a:extLst>
                </a:gridCol>
                <a:gridCol w="809774">
                  <a:extLst>
                    <a:ext uri="{9D8B030D-6E8A-4147-A177-3AD203B41FA5}">
                      <a16:colId xmlns:a16="http://schemas.microsoft.com/office/drawing/2014/main" val="3059899670"/>
                    </a:ext>
                  </a:extLst>
                </a:gridCol>
                <a:gridCol w="739008">
                  <a:extLst>
                    <a:ext uri="{9D8B030D-6E8A-4147-A177-3AD203B41FA5}">
                      <a16:colId xmlns:a16="http://schemas.microsoft.com/office/drawing/2014/main" val="3363675749"/>
                    </a:ext>
                  </a:extLst>
                </a:gridCol>
              </a:tblGrid>
              <a:tr h="8456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MÊS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out/19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dez/19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jan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fev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mar/20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abr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mai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jun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  <a:effectLst/>
                        </a:rPr>
                        <a:t>jul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/20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29027"/>
                  </a:ext>
                </a:extLst>
              </a:tr>
              <a:tr h="55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Diagnóstico socioeconômico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X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0559361"/>
                  </a:ext>
                </a:extLst>
              </a:tr>
              <a:tr h="55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Diagnostico urbano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x 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b="1" dirty="0">
                          <a:effectLst/>
                        </a:rPr>
                        <a:t>x </a:t>
                      </a:r>
                      <a:endParaRPr lang="pt-BR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7709857"/>
                  </a:ext>
                </a:extLst>
              </a:tr>
              <a:tr h="595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Contrato social 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46493"/>
                  </a:ext>
                </a:extLst>
              </a:tr>
              <a:tr h="480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</a:rPr>
                        <a:t>Redação 2050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b="1" dirty="0">
                          <a:effectLst/>
                        </a:rPr>
                        <a:t> 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>
                          <a:effectLst/>
                        </a:rPr>
                        <a:t> </a:t>
                      </a:r>
                      <a:endParaRPr lang="pt-B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3159870"/>
                  </a:ext>
                </a:extLst>
              </a:tr>
              <a:tr h="1402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Implantação do Núcleo de Desenvolvimento Econômico + Coordenação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200" b="1" dirty="0">
                          <a:effectLst/>
                        </a:rPr>
                        <a:t> X</a:t>
                      </a:r>
                      <a:endParaRPr lang="pt-B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018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14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ao jose do rio pardo">
            <a:extLst>
              <a:ext uri="{FF2B5EF4-FFF2-40B4-BE49-F238E27FC236}">
                <a16:creationId xmlns:a16="http://schemas.microsoft.com/office/drawing/2014/main" id="{49181AE8-8200-4683-8227-638D1594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845"/>
            <a:ext cx="12192000" cy="49118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7EC750-C9D1-41A7-AB4D-799DDBC3D6CC}"/>
              </a:ext>
            </a:extLst>
          </p:cNvPr>
          <p:cNvSpPr/>
          <p:nvPr/>
        </p:nvSpPr>
        <p:spPr>
          <a:xfrm>
            <a:off x="193130" y="1055322"/>
            <a:ext cx="10965199" cy="1397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QUAIS SÃO OS GRANDES DESAFIOS DO MUNICIPIO ? 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1026" name="Picture 2" descr="Image result for sao jose do rio pardo">
            <a:extLst>
              <a:ext uri="{FF2B5EF4-FFF2-40B4-BE49-F238E27FC236}">
                <a16:creationId xmlns:a16="http://schemas.microsoft.com/office/drawing/2014/main" id="{76078B91-ACBA-4AB7-9DEF-B8419CD0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30" y="2253048"/>
            <a:ext cx="4106383" cy="296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8AF4A8-1724-491B-BD81-4F572B6F3A8A}"/>
              </a:ext>
            </a:extLst>
          </p:cNvPr>
          <p:cNvSpPr txBox="1"/>
          <p:nvPr/>
        </p:nvSpPr>
        <p:spPr>
          <a:xfrm>
            <a:off x="193131" y="2612905"/>
            <a:ext cx="669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Inserir SÃO JOSÉ DO RIO PARDO nos grandes movimentos de mudança que o mundo está vivendo , sem alterar a sua cultura e seu modo de ser.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1242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9914D55A-A02D-490C-B5CF-FFFAC0E0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48590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3074" name="Picture 2" descr="Image result for sao jose do rio pardo">
            <a:extLst>
              <a:ext uri="{FF2B5EF4-FFF2-40B4-BE49-F238E27FC236}">
                <a16:creationId xmlns:a16="http://schemas.microsoft.com/office/drawing/2014/main" id="{38121B8F-19E2-46C5-A50F-7275CB7F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7" y="1509486"/>
            <a:ext cx="4646206" cy="282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6A96600-3F34-4F12-BA54-7B8D30A9FE3F}"/>
              </a:ext>
            </a:extLst>
          </p:cNvPr>
          <p:cNvSpPr/>
          <p:nvPr/>
        </p:nvSpPr>
        <p:spPr>
          <a:xfrm>
            <a:off x="5917019" y="940908"/>
            <a:ext cx="5130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GRANDES DESAFIOS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00064E-B5D7-4568-8224-D4E6570DB2A8}"/>
              </a:ext>
            </a:extLst>
          </p:cNvPr>
          <p:cNvSpPr txBox="1"/>
          <p:nvPr/>
        </p:nvSpPr>
        <p:spPr>
          <a:xfrm>
            <a:off x="5450346" y="1349679"/>
            <a:ext cx="654595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Fixar a juventude</a:t>
            </a:r>
          </a:p>
          <a:p>
            <a:pPr marL="457200" indent="-457200">
              <a:buFontTx/>
              <a:buChar char="-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Oferecer um ambiente social , econômico e empreendedor estimulante e interessante para serem criados novos negócios, renda,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constituírem famílias e serem felizes</a:t>
            </a:r>
          </a:p>
          <a:p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Crescer de maneira planejada e sustentável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8931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AE8C14C-3069-4E5A-A1D3-0859DA8E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>
          <a:xfrm>
            <a:off x="0" y="912330"/>
            <a:ext cx="12192000" cy="4925957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494E551-9125-41C7-8C5D-588E3D424C8E}"/>
              </a:ext>
            </a:extLst>
          </p:cNvPr>
          <p:cNvSpPr/>
          <p:nvPr/>
        </p:nvSpPr>
        <p:spPr>
          <a:xfrm>
            <a:off x="3965945" y="0"/>
            <a:ext cx="4051004" cy="598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7451133-89D9-44D1-89E0-7B0D0ED3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70" y="1060997"/>
            <a:ext cx="3631462" cy="462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D51A797-F121-46B9-B7A8-62ACFCDE6A38}"/>
              </a:ext>
            </a:extLst>
          </p:cNvPr>
          <p:cNvSpPr/>
          <p:nvPr/>
        </p:nvSpPr>
        <p:spPr>
          <a:xfrm>
            <a:off x="0" y="1019712"/>
            <a:ext cx="8308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SÃO JOSÉ DO RIO PARDO 2050  </a:t>
            </a:r>
          </a:p>
          <a:p>
            <a:pPr marL="274320" lvl="1" indent="0" algn="ctr">
              <a:buNone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“ PLANO DE ESTADO” </a:t>
            </a: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C265D8-143A-4B2C-9A84-9E88EB6BFBF3}"/>
              </a:ext>
            </a:extLst>
          </p:cNvPr>
          <p:cNvSpPr txBox="1"/>
          <p:nvPr/>
        </p:nvSpPr>
        <p:spPr>
          <a:xfrm>
            <a:off x="262268" y="1775637"/>
            <a:ext cx="76589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Um plano suprapartidário 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Um plano de todos 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Partido “RIO PARDO”</a:t>
            </a:r>
          </a:p>
          <a:p>
            <a:pPr lvl="1">
              <a:lnSpc>
                <a:spcPct val="200000"/>
              </a:lnSpc>
              <a:buFontTx/>
              <a:buChar char="-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Que tenha a garantia de continuidade ao longo dos anos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196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ao jose do rio pardo SP FOTOS">
            <a:extLst>
              <a:ext uri="{FF2B5EF4-FFF2-40B4-BE49-F238E27FC236}">
                <a16:creationId xmlns:a16="http://schemas.microsoft.com/office/drawing/2014/main" id="{6C3D876E-A5B8-4ED1-9A96-68EF79EF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281"/>
            <a:ext cx="12192000" cy="48738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5">
            <a:extLst>
              <a:ext uri="{FF2B5EF4-FFF2-40B4-BE49-F238E27FC236}">
                <a16:creationId xmlns:a16="http://schemas.microsoft.com/office/drawing/2014/main" id="{15C8BC65-B6D0-4143-A23E-96C5483E04E3}"/>
              </a:ext>
            </a:extLst>
          </p:cNvPr>
          <p:cNvSpPr txBox="1">
            <a:spLocks/>
          </p:cNvSpPr>
          <p:nvPr/>
        </p:nvSpPr>
        <p:spPr>
          <a:xfrm>
            <a:off x="88295" y="1360394"/>
            <a:ext cx="11675165" cy="497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DIRETRIZES: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-Necessidade de participação;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-Desenvolver e fortalecer as relações e potencialidades socioeconômicas do Município e de sua região;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-Aprimorar os circuitos espaciais produtivos e os círculos de cooperação local, regional, nacional e internacional;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-Identificar as possibilidades de construção de um futuro melhor.</a:t>
            </a:r>
          </a:p>
          <a:p>
            <a:endParaRPr lang="pt-BR" sz="16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6322F33-FB0F-4853-BEEA-1D38EE16347E}"/>
              </a:ext>
            </a:extLst>
          </p:cNvPr>
          <p:cNvSpPr/>
          <p:nvPr/>
        </p:nvSpPr>
        <p:spPr>
          <a:xfrm>
            <a:off x="3081669" y="72942"/>
            <a:ext cx="4935280" cy="5255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</a:p>
        </p:txBody>
      </p:sp>
      <p:pic>
        <p:nvPicPr>
          <p:cNvPr id="6146" name="Picture 2" descr="Image result for sao jose do rio pardo SP FOTOS">
            <a:extLst>
              <a:ext uri="{FF2B5EF4-FFF2-40B4-BE49-F238E27FC236}">
                <a16:creationId xmlns:a16="http://schemas.microsoft.com/office/drawing/2014/main" id="{20ABFA9B-D34F-4F38-B0B6-E77BE115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27" y="151826"/>
            <a:ext cx="3625703" cy="241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7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591B895-10D8-4FA6-9787-77E8C5FCCD33}"/>
              </a:ext>
            </a:extLst>
          </p:cNvPr>
          <p:cNvSpPr/>
          <p:nvPr/>
        </p:nvSpPr>
        <p:spPr>
          <a:xfrm>
            <a:off x="0" y="1265274"/>
            <a:ext cx="12192000" cy="4550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63388DB-AC10-4030-9781-F04C19A06D4C}"/>
              </a:ext>
            </a:extLst>
          </p:cNvPr>
          <p:cNvSpPr/>
          <p:nvPr/>
        </p:nvSpPr>
        <p:spPr>
          <a:xfrm flipV="1">
            <a:off x="9615048" y="446567"/>
            <a:ext cx="2565386" cy="546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AAD1DD-A2DC-4BA9-8112-D54DE045B1AE}"/>
              </a:ext>
            </a:extLst>
          </p:cNvPr>
          <p:cNvSpPr/>
          <p:nvPr/>
        </p:nvSpPr>
        <p:spPr>
          <a:xfrm flipV="1">
            <a:off x="9615045" y="517456"/>
            <a:ext cx="2283343" cy="546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A0B8002-C176-466D-BB8D-5885E0CFCBC0}"/>
              </a:ext>
            </a:extLst>
          </p:cNvPr>
          <p:cNvSpPr/>
          <p:nvPr/>
        </p:nvSpPr>
        <p:spPr>
          <a:xfrm flipV="1">
            <a:off x="9615044" y="601083"/>
            <a:ext cx="1962883" cy="54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F612B04-D2EA-432A-812D-769D90DA3761}"/>
              </a:ext>
            </a:extLst>
          </p:cNvPr>
          <p:cNvSpPr/>
          <p:nvPr/>
        </p:nvSpPr>
        <p:spPr>
          <a:xfrm flipV="1">
            <a:off x="9615045" y="678937"/>
            <a:ext cx="1637336" cy="546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1B28D2D8-67DB-4AF2-AA47-208F9217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6" y="-42530"/>
            <a:ext cx="8205636" cy="5858540"/>
          </a:xfrm>
          <a:prstGeom prst="rect">
            <a:avLst/>
          </a:prstGeom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15A8FA0-AC0A-4A7F-B2F4-612ACFAD3846}"/>
              </a:ext>
            </a:extLst>
          </p:cNvPr>
          <p:cNvSpPr/>
          <p:nvPr/>
        </p:nvSpPr>
        <p:spPr>
          <a:xfrm>
            <a:off x="10879251" y="0"/>
            <a:ext cx="1311817" cy="5816010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A914A52-0AF8-41BA-92F7-14B02F57DDDA}"/>
              </a:ext>
            </a:extLst>
          </p:cNvPr>
          <p:cNvSpPr/>
          <p:nvPr/>
        </p:nvSpPr>
        <p:spPr>
          <a:xfrm>
            <a:off x="-10634" y="0"/>
            <a:ext cx="1311817" cy="5816010"/>
          </a:xfrm>
          <a:prstGeom prst="rect">
            <a:avLst/>
          </a:prstGeom>
          <a:gradFill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59BFF40-2688-4B42-9B46-FE7CC6550211}"/>
              </a:ext>
            </a:extLst>
          </p:cNvPr>
          <p:cNvSpPr/>
          <p:nvPr/>
        </p:nvSpPr>
        <p:spPr>
          <a:xfrm>
            <a:off x="101872" y="195038"/>
            <a:ext cx="11976690" cy="366254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endParaRPr lang="pt-BR" sz="3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O MELHOR LUGAR DO MUNDO </a:t>
            </a:r>
          </a:p>
          <a:p>
            <a:pPr algn="ctr"/>
            <a:r>
              <a:rPr lang="pt-B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PARA SE VIVER HOJE E NO FUTURO!</a:t>
            </a:r>
          </a:p>
          <a:p>
            <a:pPr algn="ctr"/>
            <a:endParaRPr lang="pt-BR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7064DD2-2878-47DD-80CE-9108BEDEF017}"/>
              </a:ext>
            </a:extLst>
          </p:cNvPr>
          <p:cNvSpPr/>
          <p:nvPr/>
        </p:nvSpPr>
        <p:spPr>
          <a:xfrm>
            <a:off x="1289618" y="169466"/>
            <a:ext cx="9601199" cy="882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SÃO JOSÉ DO RIO PARDO</a:t>
            </a:r>
            <a:endParaRPr lang="pt-BR" sz="6000" b="1" dirty="0">
              <a:solidFill>
                <a:schemeClr val="accent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53505C0F-069E-4777-B47F-B6AF5896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0" y="2530548"/>
            <a:ext cx="3640676" cy="308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id="{8F490EC6-47A0-4867-9F18-2D22D08F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32" y="2530548"/>
            <a:ext cx="3640675" cy="3084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Related image">
            <a:extLst>
              <a:ext uri="{FF2B5EF4-FFF2-40B4-BE49-F238E27FC236}">
                <a16:creationId xmlns:a16="http://schemas.microsoft.com/office/drawing/2014/main" id="{98ACFB7D-5F06-4C44-AD59-D52FA035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14" y="2530545"/>
            <a:ext cx="3640676" cy="308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9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3D68CBB-CDD0-4C18-A0FF-3E5D3C3F2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46"/>
            <a:ext cx="12202633" cy="69058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F9E3E9F-8F1B-43CE-9209-9299F4D03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6" y="201731"/>
            <a:ext cx="11563227" cy="6494345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9E8361BC-3D52-4955-A8A7-D6599AC8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658">
            <a:off x="8335683" y="390104"/>
            <a:ext cx="3440311" cy="2728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ao jose do rio pardo SP FOTOS">
            <a:extLst>
              <a:ext uri="{FF2B5EF4-FFF2-40B4-BE49-F238E27FC236}">
                <a16:creationId xmlns:a16="http://schemas.microsoft.com/office/drawing/2014/main" id="{7C9269D9-4594-4846-93E5-09B93558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04">
            <a:off x="4631884" y="3777858"/>
            <a:ext cx="3311060" cy="261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 descr="Related image">
            <a:extLst>
              <a:ext uri="{FF2B5EF4-FFF2-40B4-BE49-F238E27FC236}">
                <a16:creationId xmlns:a16="http://schemas.microsoft.com/office/drawing/2014/main" id="{6021E61E-DC8E-4C3E-9055-8B46DB67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092">
            <a:off x="441701" y="408385"/>
            <a:ext cx="3362707" cy="2849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ao jose do rio pardo">
            <a:extLst>
              <a:ext uri="{FF2B5EF4-FFF2-40B4-BE49-F238E27FC236}">
                <a16:creationId xmlns:a16="http://schemas.microsoft.com/office/drawing/2014/main" id="{24553FC0-66C8-4319-8D1E-AA191A33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942">
            <a:off x="477794" y="3972960"/>
            <a:ext cx="3599417" cy="2528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sao jose do rio pardo SP FOTOS">
            <a:extLst>
              <a:ext uri="{FF2B5EF4-FFF2-40B4-BE49-F238E27FC236}">
                <a16:creationId xmlns:a16="http://schemas.microsoft.com/office/drawing/2014/main" id="{AC502D49-51A5-4ED7-B217-CD999CBD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144">
            <a:off x="8308921" y="3787572"/>
            <a:ext cx="3483383" cy="2486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ojeto estimula convivência e responsabilidade de todos com os espaços urbanos">
            <a:extLst>
              <a:ext uri="{FF2B5EF4-FFF2-40B4-BE49-F238E27FC236}">
                <a16:creationId xmlns:a16="http://schemas.microsoft.com/office/drawing/2014/main" id="{5F5F7BC1-1D5A-47CE-A006-EE444ECE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710">
            <a:off x="4429705" y="609521"/>
            <a:ext cx="3341931" cy="2900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29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46"/>
            <a:ext cx="12202633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1" y="191387"/>
            <a:ext cx="1065348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72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praça são josé do rio pardo">
            <a:extLst>
              <a:ext uri="{FF2B5EF4-FFF2-40B4-BE49-F238E27FC236}">
                <a16:creationId xmlns:a16="http://schemas.microsoft.com/office/drawing/2014/main" id="{58FE159B-45AD-4DA6-986F-D5C7593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139"/>
            <a:ext cx="12192000" cy="493283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E993910-0A95-411E-A8DC-0473DE1791C9}"/>
              </a:ext>
            </a:extLst>
          </p:cNvPr>
          <p:cNvSpPr txBox="1">
            <a:spLocks/>
          </p:cNvSpPr>
          <p:nvPr/>
        </p:nvSpPr>
        <p:spPr>
          <a:xfrm>
            <a:off x="350873" y="915075"/>
            <a:ext cx="11504429" cy="4837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São José do Rio Pardo 2050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é a Estratégia de  Desenvolvimento Sócio Econômico adotada por um município.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Essa estratégia contem a propostas de curto, médio e longo prazos, de acordo com a visão de futuro definida pela própria sociedade local. 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81B0331-5271-4E5C-A26C-8BEE34A9358E}"/>
              </a:ext>
            </a:extLst>
          </p:cNvPr>
          <p:cNvSpPr/>
          <p:nvPr/>
        </p:nvSpPr>
        <p:spPr>
          <a:xfrm>
            <a:off x="3354848" y="41042"/>
            <a:ext cx="5411972" cy="51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2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A28D7E7-4C3C-4FBF-9B27-AD64E5A74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>
          <a:xfrm>
            <a:off x="1769" y="893135"/>
            <a:ext cx="12192000" cy="495477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9D5D8B-022B-4F58-9AC2-087306E985B5}"/>
              </a:ext>
            </a:extLst>
          </p:cNvPr>
          <p:cNvSpPr/>
          <p:nvPr/>
        </p:nvSpPr>
        <p:spPr>
          <a:xfrm>
            <a:off x="6916757" y="2283342"/>
            <a:ext cx="1850063" cy="229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90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03F0246-6A33-4450-B723-BC2C92085D27}"/>
              </a:ext>
            </a:extLst>
          </p:cNvPr>
          <p:cNvSpPr/>
          <p:nvPr/>
        </p:nvSpPr>
        <p:spPr>
          <a:xfrm>
            <a:off x="3354848" y="41042"/>
            <a:ext cx="5411972" cy="51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RIO PARDO </a:t>
            </a:r>
            <a:r>
              <a:rPr lang="pt-BR" sz="4800" b="1" dirty="0"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20</a:t>
            </a:r>
            <a:r>
              <a:rPr lang="pt-BR" sz="4800" b="1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</a:rPr>
              <a:t>50</a:t>
            </a:r>
            <a:endParaRPr lang="pt-BR" sz="4000" b="1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FEDF22-23B2-4590-8373-E5268F6A4667}"/>
              </a:ext>
            </a:extLst>
          </p:cNvPr>
          <p:cNvSpPr txBox="1">
            <a:spLocks/>
          </p:cNvSpPr>
          <p:nvPr/>
        </p:nvSpPr>
        <p:spPr>
          <a:xfrm>
            <a:off x="5307" y="880075"/>
            <a:ext cx="12192000" cy="4972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DIRETRIZES: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-Atualizar as possibilidades de oferta de emprego e melhoria de salário e renda;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-Definir estratégias de acolhimento para os novos investidores;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-Fortalecer a economia local, num mundo novo: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“RIO PARDO” um lugar mundial.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-Criar novos protagonismos, novos pactos sociais, novos agentes sociais;</a:t>
            </a:r>
          </a:p>
          <a:p>
            <a:pPr algn="just"/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90786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713DAB8-5FA6-4189-A7C5-3D7FB342FAB2}"/>
              </a:ext>
            </a:extLst>
          </p:cNvPr>
          <p:cNvSpPr/>
          <p:nvPr/>
        </p:nvSpPr>
        <p:spPr>
          <a:xfrm>
            <a:off x="0" y="903767"/>
            <a:ext cx="12192000" cy="4827182"/>
          </a:xfrm>
          <a:prstGeom prst="rect">
            <a:avLst/>
          </a:prstGeom>
          <a:gradFill flip="none" rotWithShape="1">
            <a:gsLst>
              <a:gs pos="2200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38000">
                <a:schemeClr val="accent1">
                  <a:lumMod val="75000"/>
                </a:schemeClr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8" y="0"/>
            <a:ext cx="275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já fez?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1F783B0-1B6D-4876-A5FD-4FF0A39022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547" y="1175032"/>
            <a:ext cx="3470096" cy="1341033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Image result for mococa 2050">
            <a:extLst>
              <a:ext uri="{FF2B5EF4-FFF2-40B4-BE49-F238E27FC236}">
                <a16:creationId xmlns:a16="http://schemas.microsoft.com/office/drawing/2014/main" id="{815CAEB2-FC16-46C9-880C-6591C150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67" y="1703108"/>
            <a:ext cx="2639497" cy="175966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ambau 2050">
            <a:extLst>
              <a:ext uri="{FF2B5EF4-FFF2-40B4-BE49-F238E27FC236}">
                <a16:creationId xmlns:a16="http://schemas.microsoft.com/office/drawing/2014/main" id="{2C60BA9E-C55A-46C9-B334-E5989DF5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7" y="1370673"/>
            <a:ext cx="2143125" cy="214312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B4FC0B-CF54-4CE2-B997-FED04A535A6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8562" y="4111893"/>
            <a:ext cx="3821287" cy="138356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Image result for fortaleza 2040">
            <a:extLst>
              <a:ext uri="{FF2B5EF4-FFF2-40B4-BE49-F238E27FC236}">
                <a16:creationId xmlns:a16="http://schemas.microsoft.com/office/drawing/2014/main" id="{44F8E61A-9B83-48BF-A6B9-8145A991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9" y="1462021"/>
            <a:ext cx="2835016" cy="210808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7830D3-3EE6-4884-B665-C332833CA37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10086" y="2750502"/>
            <a:ext cx="3045017" cy="114940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61640B1-43B4-4E95-8DDD-AABEF62326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8" y="3842757"/>
            <a:ext cx="3628067" cy="167999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0CCF6DF-A000-43E4-B3D5-F604259AC4D1}"/>
              </a:ext>
            </a:extLst>
          </p:cNvPr>
          <p:cNvSpPr/>
          <p:nvPr/>
        </p:nvSpPr>
        <p:spPr>
          <a:xfrm>
            <a:off x="3872342" y="3810533"/>
            <a:ext cx="3943816" cy="1679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7EE73CD-23F5-4708-AC5A-48C33AB0D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1" y="3757482"/>
            <a:ext cx="3320200" cy="18881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FC6B50F-61A4-4545-A387-D523CBD80E89}"/>
              </a:ext>
            </a:extLst>
          </p:cNvPr>
          <p:cNvSpPr txBox="1"/>
          <p:nvPr/>
        </p:nvSpPr>
        <p:spPr>
          <a:xfrm>
            <a:off x="10975774" y="446424"/>
            <a:ext cx="90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Etc...</a:t>
            </a:r>
          </a:p>
        </p:txBody>
      </p:sp>
    </p:spTree>
    <p:extLst>
      <p:ext uri="{BB962C8B-B14F-4D97-AF65-F5344CB8AC3E}">
        <p14:creationId xmlns:p14="http://schemas.microsoft.com/office/powerpoint/2010/main" val="239994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7"/>
            <a:ext cx="10515600" cy="4351338"/>
          </a:xfrm>
        </p:spPr>
        <p:txBody>
          <a:bodyPr/>
          <a:lstStyle/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sz="3200" b="1" dirty="0"/>
              <a:t>GRUPO GESTOR 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GRUPO FOCAL </a:t>
            </a:r>
          </a:p>
          <a:p>
            <a:pPr marL="0" indent="0" algn="ctr">
              <a:buNone/>
            </a:pPr>
            <a:endParaRPr lang="pt-BR" sz="3200" b="1" dirty="0"/>
          </a:p>
          <a:p>
            <a:pPr algn="ctr"/>
            <a:r>
              <a:rPr lang="pt-BR" sz="3200" b="1" dirty="0"/>
              <a:t>GRUPOS DE TRABALHO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79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830107"/>
            <a:ext cx="1006502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GRUPO GESTOR </a:t>
            </a:r>
          </a:p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07DE08-D789-4C45-B1DD-25C8E449C3F7}"/>
              </a:ext>
            </a:extLst>
          </p:cNvPr>
          <p:cNvSpPr/>
          <p:nvPr/>
        </p:nvSpPr>
        <p:spPr>
          <a:xfrm>
            <a:off x="278296" y="1582341"/>
            <a:ext cx="117679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- Garantir a existência e operação da ADRP 2050</a:t>
            </a:r>
          </a:p>
          <a:p>
            <a:r>
              <a:rPr lang="pt-BR" sz="2400" b="1" dirty="0"/>
              <a:t>- Garantir que o seu estatuto, os pressupostos e diretrizes sejam cumpridos </a:t>
            </a:r>
          </a:p>
          <a:p>
            <a:r>
              <a:rPr lang="pt-BR" sz="2400" b="1" dirty="0"/>
              <a:t>- Fazer a gestão financeira (captação de mantenedores e parceiros, Gestão e prestação de contas dos recursos financeiros captados)</a:t>
            </a:r>
          </a:p>
          <a:p>
            <a:r>
              <a:rPr lang="pt-BR" sz="2400" b="1" dirty="0"/>
              <a:t>-Representar a ADRP 2050 </a:t>
            </a:r>
          </a:p>
          <a:p>
            <a:r>
              <a:rPr lang="pt-BR" sz="2400" b="1" dirty="0"/>
              <a:t>- Participar do Grupo Focal </a:t>
            </a:r>
          </a:p>
          <a:p>
            <a:r>
              <a:rPr lang="pt-BR" sz="2400" b="1" dirty="0"/>
              <a:t>-  Acompanhar e direcionar as empresas e profissionais que forem contratados para a Execução do Rio Pardo 2050 </a:t>
            </a:r>
          </a:p>
          <a:p>
            <a:r>
              <a:rPr lang="pt-BR" sz="2400" b="1" dirty="0"/>
              <a:t>- Prestar contas á população de modo geral do encaminhamento do projeto RIO PARDO 2050 </a:t>
            </a:r>
          </a:p>
          <a:p>
            <a:r>
              <a:rPr lang="pt-BR" sz="2400" b="1" dirty="0"/>
              <a:t>- Constituir o Grupo Focal </a:t>
            </a:r>
          </a:p>
        </p:txBody>
      </p:sp>
    </p:spTree>
    <p:extLst>
      <p:ext uri="{BB962C8B-B14F-4D97-AF65-F5344CB8AC3E}">
        <p14:creationId xmlns:p14="http://schemas.microsoft.com/office/powerpoint/2010/main" val="344631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6"/>
            <a:ext cx="12192000" cy="493458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t-BR" sz="4500" b="1" u="sng" dirty="0"/>
              <a:t>GRUPO FOCAL </a:t>
            </a:r>
          </a:p>
          <a:p>
            <a:r>
              <a:rPr lang="pt-BR" sz="3800" b="1" dirty="0"/>
              <a:t>Grupo Focal representa a inteligência coletiva do município é multidisciplinar e suprapartidário.</a:t>
            </a:r>
          </a:p>
          <a:p>
            <a:r>
              <a:rPr lang="pt-BR" sz="3800" b="1" dirty="0"/>
              <a:t>É constituído por um grupo de pessoas, com experiência profissional e de vida, visão para o futuro e conhecimento técnico que são colocados à disposição do Município 2050.</a:t>
            </a:r>
          </a:p>
          <a:p>
            <a:r>
              <a:rPr lang="pt-BR" sz="3800" b="1" dirty="0"/>
              <a:t>É função deste grupo avaliar os dados do município obtidos no diagnostico socio econômico, nos inventários, nas consultas públicas e elaborar as propostas para redação do Município 2050.</a:t>
            </a:r>
          </a:p>
          <a:p>
            <a:r>
              <a:rPr lang="pt-BR" sz="3800" b="1" dirty="0"/>
              <a:t>Esse grupo tem o desafio de produzir uma proposta do Rio Pardo 2050 que represente o anseio da população isento das questões pessoais (interesses financeiros, econômicos, profissionais ou pessoais, partido políticos ou etc.).</a:t>
            </a:r>
          </a:p>
          <a:p>
            <a:r>
              <a:rPr lang="pt-BR" sz="3800" b="1" dirty="0"/>
              <a:t>Caberá ao grupo Focal garantir a participação popular, ouvir e considerar os anseios da população (grupos temáticos, entidades, instituições, juventude, população etc.)  e a produção de um projeto adequado à realidade local e de acordo com os anseios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251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9F52E3-7D3D-40A8-9A7B-1B0ECCE74F53}"/>
              </a:ext>
            </a:extLst>
          </p:cNvPr>
          <p:cNvSpPr txBox="1"/>
          <p:nvPr/>
        </p:nvSpPr>
        <p:spPr>
          <a:xfrm>
            <a:off x="141247" y="0"/>
            <a:ext cx="9055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 do Rio Pardo 2050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025513E-3928-4811-B43B-357A4CB1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0107"/>
            <a:ext cx="1204622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900" dirty="0"/>
              <a:t>.</a:t>
            </a:r>
          </a:p>
          <a:p>
            <a:r>
              <a:rPr lang="pt-BR" sz="2600" b="1" dirty="0"/>
              <a:t>Esse grupo tem como diretriz a defesa das propostas dos grupos temáticos, da juventude e da população.  (veja o cronograma detalhado) </a:t>
            </a:r>
          </a:p>
          <a:p>
            <a:r>
              <a:rPr lang="pt-BR" sz="2600" b="1" dirty="0"/>
              <a:t>Não é um grupo de propositura, mas um grupo que vai agregar os anseios e propostas de todos e juntos vão integrar todas as propostas que chegarão até eles no tocante à geração de emprego e renda, desenvolvimento econômico sustentável. </a:t>
            </a:r>
          </a:p>
          <a:p>
            <a:r>
              <a:rPr lang="pt-BR" sz="2600" b="1" dirty="0"/>
              <a:t>A participação é voluntaria e deverá compor este grupo pessoas que estejam de acordo com a proposta do 2050 para o mesmo. </a:t>
            </a:r>
          </a:p>
          <a:p>
            <a:r>
              <a:rPr lang="pt-BR" sz="2600" b="1" dirty="0"/>
              <a:t>Ele é aberto, ou seja, quem quiser participar pode se candidatar, mas é necessário novamente frisar a necessidade de aceitar a proposta de operação do grupo.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2273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872</Words>
  <Application>Microsoft Office PowerPoint</Application>
  <PresentationFormat>Widescreen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Forte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ELEN</dc:creator>
  <cp:lastModifiedBy>Amelia Queiroz</cp:lastModifiedBy>
  <cp:revision>102</cp:revision>
  <dcterms:created xsi:type="dcterms:W3CDTF">2019-10-30T19:13:13Z</dcterms:created>
  <dcterms:modified xsi:type="dcterms:W3CDTF">2020-01-28T19:39:44Z</dcterms:modified>
</cp:coreProperties>
</file>